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BDC036-6C34-49E6-A597-61962BAF11C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5E1072-46E4-40DA-9129-D9C264CE1D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115" y="26369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 ИСТОРИЯ </a:t>
            </a:r>
            <a:r>
              <a:rPr lang="ru-RU" dirty="0" smtClean="0">
                <a:solidFill>
                  <a:srgbClr val="FFFF00"/>
                </a:solidFill>
              </a:rPr>
              <a:t>ВЫБОРОВ 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97840"/>
            <a:ext cx="3960440" cy="213617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Только способность голосовать 	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составляет </a:t>
            </a:r>
            <a:r>
              <a:rPr lang="ru-RU" sz="2400" b="1" i="1" dirty="0">
                <a:solidFill>
                  <a:schemeClr val="tx1"/>
                </a:solidFill>
              </a:rPr>
              <a:t>квалификацию </a:t>
            </a:r>
            <a:r>
              <a:rPr lang="ru-RU" sz="2400" b="1" i="1" dirty="0" smtClean="0">
                <a:solidFill>
                  <a:schemeClr val="tx1"/>
                </a:solidFill>
              </a:rPr>
              <a:t>гражданина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>
                <a:solidFill>
                  <a:schemeClr val="tx1"/>
                </a:solidFill>
              </a:rPr>
              <a:t>Иммануил</a:t>
            </a:r>
            <a:r>
              <a:rPr lang="ru-RU" sz="2000" b="1" dirty="0">
                <a:solidFill>
                  <a:schemeClr val="tx1"/>
                </a:solidFill>
              </a:rPr>
              <a:t> Кант (1724—1804), </a:t>
            </a:r>
            <a:r>
              <a:rPr lang="ru-RU" sz="2000" b="1" dirty="0" smtClean="0">
                <a:solidFill>
                  <a:schemeClr val="tx1"/>
                </a:solidFill>
              </a:rPr>
              <a:t>немецкий </a:t>
            </a:r>
            <a:r>
              <a:rPr lang="ru-RU" sz="2000" b="1" dirty="0">
                <a:solidFill>
                  <a:schemeClr val="tx1"/>
                </a:solidFill>
              </a:rPr>
              <a:t>философ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088"/>
            <a:ext cx="352839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/>
              <a:t>Тот, кто будет управлять всеми, должен быть избран среди всех.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Плиний Младший (61 — </a:t>
            </a:r>
            <a:r>
              <a:rPr lang="ru-RU" sz="2000" b="1" dirty="0" err="1"/>
              <a:t>ок</a:t>
            </a:r>
            <a:r>
              <a:rPr lang="ru-RU" sz="2000" b="1" dirty="0"/>
              <a:t>. 114), римский писатель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332656"/>
            <a:ext cx="4032448" cy="2101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2656"/>
            <a:ext cx="3744416" cy="2101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9992" y="501317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ученица </a:t>
            </a:r>
          </a:p>
          <a:p>
            <a:r>
              <a:rPr lang="ru-RU" dirty="0" smtClean="0"/>
              <a:t>11 класса МКОУ Григорьевской СОШ Смирнова Анастасия</a:t>
            </a:r>
          </a:p>
          <a:p>
            <a:r>
              <a:rPr lang="ru-RU" dirty="0" smtClean="0"/>
              <a:t>Учитель истории и обществознания Миронова Елена Вячеславовна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5013176"/>
            <a:ext cx="4176464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6" y="4365104"/>
            <a:ext cx="3827670" cy="2366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2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18" y="264444"/>
            <a:ext cx="8740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«Референдум в </a:t>
            </a:r>
            <a:r>
              <a:rPr lang="ru-RU" b="1" dirty="0">
                <a:solidFill>
                  <a:srgbClr val="FFFF00"/>
                </a:solidFill>
              </a:rPr>
              <a:t>Крыму – долгий путь к воссоединению с </a:t>
            </a:r>
            <a:r>
              <a:rPr lang="ru-RU" b="1" dirty="0" smtClean="0">
                <a:solidFill>
                  <a:srgbClr val="FFFF00"/>
                </a:solidFill>
              </a:rPr>
              <a:t>Россией.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Март 2014 года.»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rcoit.ru/upload/medialibrary/9fd/referendum_kri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829"/>
            <a:ext cx="3745904" cy="25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5225" y="2942100"/>
            <a:ext cx="4361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Президент Российской Федерации В. В. Путин, выступая на митинге «Мы вместе!», прошедшим 18 марта 2014 г. в Москве в поддержку принятия Республики Крым в состав Российской Федерации, отметил:. «После тяжёлого, длительного, изнурительного плавания Крым и Севастополь возвращаются в родную гавань, к родным берегам, в порт постоянной приписки, в Россию! Спасибо </a:t>
            </a:r>
            <a:r>
              <a:rPr lang="ru-RU" dirty="0" err="1"/>
              <a:t>крымчанам</a:t>
            </a:r>
            <a:r>
              <a:rPr lang="ru-RU" dirty="0"/>
              <a:t> и </a:t>
            </a:r>
            <a:r>
              <a:rPr lang="ru-RU" dirty="0" err="1"/>
              <a:t>севастопольцам</a:t>
            </a:r>
            <a:r>
              <a:rPr lang="ru-RU" dirty="0"/>
              <a:t> за их последовательную, решительную позицию, за их ясно выраженную волю быть вместе с Россией».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2" y="3645024"/>
            <a:ext cx="36724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35225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9322" y="633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11 марта 2014 года во время Крымского кризиса депутатами Севастопольского городского совета совместно с депутатами Верховного Совета Автономной Республики Крым  была принята совместная Декларация о независимости Автономной Республики Крым и города Севастополя</a:t>
            </a:r>
          </a:p>
        </p:txBody>
      </p:sp>
    </p:spTree>
    <p:extLst>
      <p:ext uri="{BB962C8B-B14F-4D97-AF65-F5344CB8AC3E}">
        <p14:creationId xmlns:p14="http://schemas.microsoft.com/office/powerpoint/2010/main" val="299898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ПЛАН: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Вече - древняя и средневековая форма выборов и прямой демократии на Руси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</a:t>
            </a:r>
            <a:r>
              <a:rPr lang="ru-RU" sz="2000" b="1" dirty="0">
                <a:solidFill>
                  <a:srgbClr val="FFFF00"/>
                </a:solidFill>
              </a:rPr>
              <a:t>Выбор народа спас Россию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</a:t>
            </a:r>
            <a:r>
              <a:rPr lang="ru-RU" sz="2000" b="1" dirty="0">
                <a:solidFill>
                  <a:srgbClr val="FFFF00"/>
                </a:solidFill>
              </a:rPr>
              <a:t>Земский Собор 1613 года: как избирали Михаила Романова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4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Земская и городская избирательные системы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(вторая половина XIX — начало XX вв.)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5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Избирательный закон 1917 г. и выборы Всероссийского Учредительного собрания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6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«Выборы в Государственную Думу Федерального Собрания Российской Федерации первого созыва</a:t>
            </a:r>
            <a:r>
              <a:rPr lang="ru-RU" sz="2000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7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Молодые избиратели определяют будущее страны.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Выборы в СОВЕТ РДОО «ИМПУЛЬС» в нашей школе.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21.10 2011 год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8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>
                <a:solidFill>
                  <a:srgbClr val="FFFF00"/>
                </a:solidFill>
              </a:rPr>
              <a:t>Референдум в Крыму – долгий путь к воссоединению с Россией. Март 2014 года.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37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9049" y="141277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Вече, как институт прямой демократии сыграло важную роль в развитии древней и средневековой Руси. Основы народного </a:t>
            </a:r>
            <a:r>
              <a:rPr lang="ru-RU" dirty="0" smtClean="0"/>
              <a:t>самоуправления берут </a:t>
            </a:r>
            <a:r>
              <a:rPr lang="ru-RU" dirty="0"/>
              <a:t>истоки в демократизме древних славян. В XI-XII вв. все свободные люди на Руси пользуются равными юридическими и политическими правами, закрепленными законодательно (Русская Правда) и в традициях. Народное собрание - вече не только выбирало князя и других представителей власти, но и постоянно эту власть контролировало, оценивая результаты ее работы, а также принимало участие практически во всех сферах общественной жизни городов Руси. В этом и состояла суть прямой демократии на Руси.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1" y="3789040"/>
            <a:ext cx="3828394" cy="283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7562"/>
            <a:ext cx="3721596" cy="270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34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«Вече </a:t>
            </a:r>
            <a:r>
              <a:rPr lang="ru-RU" b="1" dirty="0">
                <a:solidFill>
                  <a:srgbClr val="FFFF00"/>
                </a:solidFill>
              </a:rPr>
              <a:t>- древняя и средневековая форма выборов и прямой демократии на </a:t>
            </a:r>
            <a:r>
              <a:rPr lang="ru-RU" b="1" dirty="0" smtClean="0">
                <a:solidFill>
                  <a:srgbClr val="FFFF00"/>
                </a:solidFill>
              </a:rPr>
              <a:t>Руси»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4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6" y="4048125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1502" y="404664"/>
            <a:ext cx="322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«Выбор </a:t>
            </a:r>
            <a:r>
              <a:rPr lang="ru-RU" b="1" dirty="0">
                <a:solidFill>
                  <a:srgbClr val="FFFF00"/>
                </a:solidFill>
              </a:rPr>
              <a:t>народа спас </a:t>
            </a:r>
            <a:r>
              <a:rPr lang="ru-RU" b="1" dirty="0" smtClean="0">
                <a:solidFill>
                  <a:srgbClr val="FFFF00"/>
                </a:solidFill>
              </a:rPr>
              <a:t>Россию»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05273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4 ноября исполнилось 400 лет со дня окончания в 1612 году Смутного времени в России. Возрождение - преодоление кризиса национального сознания и расщепления всего народного бытия, началось с выбора народа той силы, которая была способна защитить страну. В то время вопрос стоял очень просто: быть или не быть России, сумеет ли она отстоять свою независимость, самостоятельность и самобытность или станет навсегда отсталой и ничего не значащей провинцией Европы</a:t>
            </a:r>
            <a:r>
              <a:rPr lang="ru-RU" sz="1600" b="1" dirty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031" y="3284984"/>
            <a:ext cx="41924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Выбор народа породил появление национальных героев, сумевших создать общенародное движение, которое опрокинуло все планы завоевателей. Народное ополчение обрело законность в глазах всей страны только после того, когда на площади в Нижнем Новгороде открыто и всем народом были выбраны его вожди: Минин и Пожарский. Россия обрела, пусть и не сразу, национальный мир и согласие, нашла свой путь бытия и стала со временем одной из великих держав мира, определяя во многом его судьбу.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2" y="260648"/>
            <a:ext cx="3361556" cy="26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1149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«Земский </a:t>
            </a:r>
            <a:r>
              <a:rPr lang="ru-RU" sz="2000" b="1" dirty="0">
                <a:solidFill>
                  <a:srgbClr val="FFFF00"/>
                </a:solidFill>
              </a:rPr>
              <a:t>Собор 1613 года: как избирали Михаила </a:t>
            </a:r>
            <a:r>
              <a:rPr lang="ru-RU" sz="2000" b="1" dirty="0" smtClean="0">
                <a:solidFill>
                  <a:srgbClr val="FFFF00"/>
                </a:solidFill>
              </a:rPr>
              <a:t>Романова»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5" y="891208"/>
            <a:ext cx="2076450" cy="26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избранием Михаила Романова династический кризис закончился. Преодоление Смуты, легитимность царя обусловили подъём экономики, рост числа городов (к концу века - 300), стремительное продвижение русских людей к Тихому океану. Усиливалась специализация сельского хозяйства, складывалось мелкотоварное производство, расширился обмен товарами между отдельными районами страны, постепенно создавалась единая экономическая система.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4" y="3717032"/>
            <a:ext cx="40214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6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980728"/>
            <a:ext cx="41321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После отмены крепостного права в стране начался переход от выборов на преимущественно сословной основе к более демократическим выборам. Но статус избирателей определялся имущественным положением конкретного физического лица.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Появление земств и органов городского самоуправления создавало условия для учета и удовлетворения интересов широких слоев населения. Но самодержавная власть опасалась развития общественной активности и ограничивала сферу деятельности и полномочия новых структур, избранных населением.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К началу XX века Россия оставалась единственным государством в Европе, в котором отсутствовал парламент, выбираемый населением. Россияне не имели политических прав и свобод, воспринимались правящей элитой как подданные, но не как граждане, с мнением которых необходимо считаться.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Передовая часть российского общества, прежде всего интеллигенция, добивалась того, чтобы необходимые реформы в стране были доведены до «увенчания здания», до признания выборов как важнейшего способа формирования органов власти снизу доверху.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7171"/>
            <a:ext cx="884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«Земская </a:t>
            </a:r>
            <a:r>
              <a:rPr lang="ru-RU" b="1" dirty="0">
                <a:solidFill>
                  <a:srgbClr val="FFFF00"/>
                </a:solidFill>
              </a:rPr>
              <a:t>и городская избирательные </a:t>
            </a:r>
            <a:r>
              <a:rPr lang="ru-RU" b="1" dirty="0" smtClean="0">
                <a:solidFill>
                  <a:srgbClr val="FFFF00"/>
                </a:solidFill>
              </a:rPr>
              <a:t>системы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(вторая </a:t>
            </a:r>
            <a:r>
              <a:rPr lang="ru-RU" b="1" dirty="0">
                <a:solidFill>
                  <a:srgbClr val="FFFF00"/>
                </a:solidFill>
              </a:rPr>
              <a:t>половина XIX — начало XX вв</a:t>
            </a:r>
            <a:r>
              <a:rPr lang="ru-RU" b="1" dirty="0" smtClean="0">
                <a:solidFill>
                  <a:srgbClr val="FFFF00"/>
                </a:solidFill>
              </a:rPr>
              <a:t>.)»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34742" cy="246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640" cy="271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7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07054"/>
            <a:ext cx="2952328" cy="251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5095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«Избирательный </a:t>
            </a:r>
            <a:r>
              <a:rPr lang="ru-RU" b="1" dirty="0">
                <a:solidFill>
                  <a:srgbClr val="FFFF00"/>
                </a:solidFill>
              </a:rPr>
              <a:t>закон 1917 г. и выборы Всероссийского Учредительного </a:t>
            </a:r>
            <a:r>
              <a:rPr lang="ru-RU" b="1" dirty="0" smtClean="0">
                <a:solidFill>
                  <a:srgbClr val="FFFF00"/>
                </a:solidFill>
              </a:rPr>
              <a:t>собрания»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2666"/>
            <a:ext cx="1434530" cy="197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241" y="5368731"/>
            <a:ext cx="3600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Михаи́л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Влади́мирович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Родзя́нко</a:t>
            </a:r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(1859—1924</a:t>
            </a:r>
            <a:r>
              <a:rPr lang="ru-RU" sz="1200" b="1" dirty="0"/>
              <a:t>) — русский политический деятель, лидер партии «Союз 17 октября» (октябристов). Председатель Государственной думы третьего и четвертого созывов. Один из лидеров Февральской революции 1917 года, в ходе которой возглавил Временный комитет Государственной думы.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8793" y="7647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Всероссийское Учредительное собрание принадлежит к числу универсальных проблем, через исследование которых, как сквозь магический кристалл, просматриваются целые исторические пласты и эпохи. Его актуальность, общественная и научная, базируется на двух фундаментальных принципах: суверенность («Хозяин земли русской») и всенародное волеизъявление. Но если первый из них так и не был реализован, то всеобщие выборы 1917 г. создали политико-правовой прецедент мирового масштаба и значения. Если было что-то в нашей политической истории ХХ века непреходящее, не подлежащее критическому пересмотру, это избирательный закон 1917 г., лежащий в основе всех современных выборных законодательств.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3241" y="5368731"/>
            <a:ext cx="3780687" cy="1489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«Выборы в Государственную Думу Федерального Собрания Российской Федерации первого созыва»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8987"/>
            <a:ext cx="2857499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5024"/>
            <a:ext cx="2952328" cy="28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8862" y="2956500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Состав Государственной Думы</a:t>
            </a:r>
            <a:endParaRPr lang="ru-RU" dirty="0"/>
          </a:p>
          <a:p>
            <a:r>
              <a:rPr lang="ru-RU" sz="1600" dirty="0" smtClean="0"/>
              <a:t>Среди </a:t>
            </a:r>
            <a:r>
              <a:rPr lang="ru-RU" sz="1600" dirty="0"/>
              <a:t>депутатов Государственной Думы, избранных 12 декабря 1993г., преобладали мужчины (386, или 86,9 %). При этом из 58 женщин-депутатов 24 были избраны по одномандатным округам и 21 – по списку движения «Женщины России». Ни одной женщины не было среди депутатов, избранных по спискам Аграрной партии России и Партии российского единства и согласия. 2/3 депутатов были на момент избрания в возрасте до 50 лет.</a:t>
            </a:r>
          </a:p>
          <a:p>
            <a:r>
              <a:rPr lang="ru-RU" sz="1600" dirty="0" smtClean="0"/>
              <a:t>Депутатами </a:t>
            </a:r>
            <a:r>
              <a:rPr lang="ru-RU" sz="1600" dirty="0"/>
              <a:t>Государственной Думы стали 68 бывших народных депутатов РФ. Из них 32 были избраны по одномандатным округам.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6590" y="1159634"/>
            <a:ext cx="489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Существенной особенностью выборов депутатов Государственной Думы 12 декабря 1993г. было то, что в соответствии с переходными положениями Конституции, члены Правительства РФ имели право на получение депутатских мандатов при сохранении ими постов в Правительстве.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2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243" y="1124745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    </a:t>
            </a:r>
            <a:endParaRPr lang="ru-RU" b="1" dirty="0" smtClean="0"/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Современная </a:t>
            </a:r>
            <a:r>
              <a:rPr lang="ru-RU" b="1" dirty="0"/>
              <a:t>молодежь – это инициативность, активность и </a:t>
            </a:r>
            <a:r>
              <a:rPr lang="ru-RU" b="1" dirty="0" smtClean="0"/>
              <a:t>креативность</a:t>
            </a:r>
            <a:r>
              <a:rPr lang="ru-RU" b="1" dirty="0"/>
              <a:t>. Будь собой, активно участвуй в выборах, сам определяй свое будущее, не позволяй другим делать выбор за тебя.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476" y="142397"/>
            <a:ext cx="8791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«Молодые </a:t>
            </a:r>
            <a:r>
              <a:rPr lang="ru-RU" sz="2400" b="1" dirty="0">
                <a:solidFill>
                  <a:srgbClr val="FFFF00"/>
                </a:solidFill>
              </a:rPr>
              <a:t>избиратели определяют будущее </a:t>
            </a:r>
            <a:r>
              <a:rPr lang="ru-RU" sz="2400" b="1" dirty="0" smtClean="0">
                <a:solidFill>
                  <a:srgbClr val="FFFF00"/>
                </a:solidFill>
              </a:rPr>
              <a:t>страны.»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Выборы в СОВЕТ РДОО «ИМПУЛЬС» в нашей школе.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                       21.10 2011 год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017">
            <a:off x="349116" y="1374121"/>
            <a:ext cx="27830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332">
            <a:off x="324580" y="3621676"/>
            <a:ext cx="2933521" cy="227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83">
            <a:off x="6417961" y="3342522"/>
            <a:ext cx="2684766" cy="237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ДЛЯ РАБОТЫ\выборы в РДОО  импульс\выборы в Импульс 21.10.11\100_53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b="9318"/>
          <a:stretch/>
        </p:blipFill>
        <p:spPr bwMode="auto">
          <a:xfrm rot="21122333">
            <a:off x="3311082" y="3409655"/>
            <a:ext cx="3003614" cy="203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840270"/>
            <a:ext cx="5629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Сознательно к выборам ты подходи: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сам выбирай, что нас ждёт впереди!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5840270"/>
            <a:ext cx="5256584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9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</TotalTime>
  <Words>1036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 ИСТОРИЯ ВЫБОРОВ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16</cp:revision>
  <dcterms:created xsi:type="dcterms:W3CDTF">2014-10-10T19:50:59Z</dcterms:created>
  <dcterms:modified xsi:type="dcterms:W3CDTF">2014-10-19T19:45:39Z</dcterms:modified>
</cp:coreProperties>
</file>